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1F8132-77A6-4833-B2B7-C0796A55962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8E46377-A995-42E2-A1C6-975FFDE81480}">
      <dgm:prSet/>
      <dgm:spPr/>
      <dgm:t>
        <a:bodyPr vert="horz"/>
        <a:lstStyle/>
        <a:p>
          <a:pPr rtl="0"/>
          <a:r>
            <a:rPr lang="en-US" dirty="0" smtClean="0">
              <a:ln>
                <a:noFill/>
              </a:ln>
            </a:rPr>
            <a:t>Telephone</a:t>
          </a:r>
          <a:endParaRPr lang="ru-RU" dirty="0">
            <a:ln>
              <a:noFill/>
            </a:ln>
          </a:endParaRPr>
        </a:p>
      </dgm:t>
    </dgm:pt>
    <dgm:pt modelId="{58AB23D5-176D-4B1D-B0F9-E21BDE483AEE}" type="parTrans" cxnId="{6C028C6B-7E67-4C02-86FB-9CC19DDE7349}">
      <dgm:prSet/>
      <dgm:spPr/>
      <dgm:t>
        <a:bodyPr/>
        <a:lstStyle/>
        <a:p>
          <a:endParaRPr lang="ru-RU"/>
        </a:p>
      </dgm:t>
    </dgm:pt>
    <dgm:pt modelId="{0AF608EC-E5B6-4CBD-BD3C-76475DC361E6}" type="sibTrans" cxnId="{6C028C6B-7E67-4C02-86FB-9CC19DDE7349}">
      <dgm:prSet/>
      <dgm:spPr/>
      <dgm:t>
        <a:bodyPr/>
        <a:lstStyle/>
        <a:p>
          <a:endParaRPr lang="ru-RU"/>
        </a:p>
      </dgm:t>
    </dgm:pt>
    <dgm:pt modelId="{9E31D7FE-5DD7-4BAC-8E52-F32F35AF483F}">
      <dgm:prSet/>
      <dgm:spPr/>
      <dgm:t>
        <a:bodyPr/>
        <a:lstStyle/>
        <a:p>
          <a:pPr rtl="0"/>
          <a:r>
            <a:rPr lang="en-US" dirty="0" smtClean="0"/>
            <a:t>Washing machine</a:t>
          </a:r>
          <a:endParaRPr lang="ru-RU" dirty="0"/>
        </a:p>
      </dgm:t>
    </dgm:pt>
    <dgm:pt modelId="{D402E09B-88C4-4AFA-AC34-2100EE6AC25C}" type="parTrans" cxnId="{A198C3F7-5295-460E-B82D-3AFBBADA9B2B}">
      <dgm:prSet/>
      <dgm:spPr/>
      <dgm:t>
        <a:bodyPr/>
        <a:lstStyle/>
        <a:p>
          <a:endParaRPr lang="ru-RU"/>
        </a:p>
      </dgm:t>
    </dgm:pt>
    <dgm:pt modelId="{2C86F5A1-6212-4B0B-84E9-74C4C358C87F}" type="sibTrans" cxnId="{A198C3F7-5295-460E-B82D-3AFBBADA9B2B}">
      <dgm:prSet/>
      <dgm:spPr/>
      <dgm:t>
        <a:bodyPr/>
        <a:lstStyle/>
        <a:p>
          <a:endParaRPr lang="ru-RU"/>
        </a:p>
      </dgm:t>
    </dgm:pt>
    <dgm:pt modelId="{0EF904AC-25C9-422D-9173-CC3D8AB83AE3}">
      <dgm:prSet/>
      <dgm:spPr/>
      <dgm:t>
        <a:bodyPr/>
        <a:lstStyle/>
        <a:p>
          <a:pPr rtl="0"/>
          <a:r>
            <a:rPr lang="en-US" smtClean="0"/>
            <a:t>Internet</a:t>
          </a:r>
          <a:endParaRPr lang="ru-RU"/>
        </a:p>
      </dgm:t>
    </dgm:pt>
    <dgm:pt modelId="{2175B589-6C56-4D26-A3F0-F971AEA8DD35}" type="parTrans" cxnId="{CA9C3B25-5A4F-46E1-BFAC-257544A01FB9}">
      <dgm:prSet/>
      <dgm:spPr/>
      <dgm:t>
        <a:bodyPr/>
        <a:lstStyle/>
        <a:p>
          <a:endParaRPr lang="ru-RU"/>
        </a:p>
      </dgm:t>
    </dgm:pt>
    <dgm:pt modelId="{C515E487-6B9D-467C-ABA6-615175ED73CC}" type="sibTrans" cxnId="{CA9C3B25-5A4F-46E1-BFAC-257544A01FB9}">
      <dgm:prSet/>
      <dgm:spPr/>
      <dgm:t>
        <a:bodyPr/>
        <a:lstStyle/>
        <a:p>
          <a:endParaRPr lang="ru-RU"/>
        </a:p>
      </dgm:t>
    </dgm:pt>
    <dgm:pt modelId="{49112A74-4542-4D45-A78B-593EE1E493E1}" type="pres">
      <dgm:prSet presAssocID="{BA1F8132-77A6-4833-B2B7-C0796A55962D}" presName="Name0" presStyleCnt="0">
        <dgm:presLayoutVars>
          <dgm:dir/>
          <dgm:animLvl val="lvl"/>
          <dgm:resizeHandles val="exact"/>
        </dgm:presLayoutVars>
      </dgm:prSet>
      <dgm:spPr/>
    </dgm:pt>
    <dgm:pt modelId="{4C3602C3-60A7-4D74-9479-612A5245A024}" type="pres">
      <dgm:prSet presAssocID="{F8E46377-A995-42E2-A1C6-975FFDE81480}" presName="linNode" presStyleCnt="0"/>
      <dgm:spPr/>
    </dgm:pt>
    <dgm:pt modelId="{F805A905-D8AB-424F-9774-98BEA542AACF}" type="pres">
      <dgm:prSet presAssocID="{F8E46377-A995-42E2-A1C6-975FFDE8148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88C5E-4A1C-4E5D-9C7D-FA08B2BF626A}" type="pres">
      <dgm:prSet presAssocID="{0AF608EC-E5B6-4CBD-BD3C-76475DC361E6}" presName="sp" presStyleCnt="0"/>
      <dgm:spPr/>
    </dgm:pt>
    <dgm:pt modelId="{F8BBA63E-0FE1-4AC6-9841-DAC287F851A6}" type="pres">
      <dgm:prSet presAssocID="{9E31D7FE-5DD7-4BAC-8E52-F32F35AF483F}" presName="linNode" presStyleCnt="0"/>
      <dgm:spPr/>
    </dgm:pt>
    <dgm:pt modelId="{F84E7D1D-4D42-423B-9D23-C692A5F54CEE}" type="pres">
      <dgm:prSet presAssocID="{9E31D7FE-5DD7-4BAC-8E52-F32F35AF483F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0FFBD08-226F-4933-AB88-83E31A0210AF}" type="pres">
      <dgm:prSet presAssocID="{2C86F5A1-6212-4B0B-84E9-74C4C358C87F}" presName="sp" presStyleCnt="0"/>
      <dgm:spPr/>
    </dgm:pt>
    <dgm:pt modelId="{D3F833CA-EA8D-4F53-B08E-D443A8496B17}" type="pres">
      <dgm:prSet presAssocID="{0EF904AC-25C9-422D-9173-CC3D8AB83AE3}" presName="linNode" presStyleCnt="0"/>
      <dgm:spPr/>
    </dgm:pt>
    <dgm:pt modelId="{23565A93-9FE9-45CF-9E69-E4727A3C653B}" type="pres">
      <dgm:prSet presAssocID="{0EF904AC-25C9-422D-9173-CC3D8AB83AE3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59B3A109-07B5-4BAB-8590-4737AC9F8C78}" type="presOf" srcId="{BA1F8132-77A6-4833-B2B7-C0796A55962D}" destId="{49112A74-4542-4D45-A78B-593EE1E493E1}" srcOrd="0" destOrd="0" presId="urn:microsoft.com/office/officeart/2005/8/layout/vList5"/>
    <dgm:cxn modelId="{BDA853BB-037E-4AC6-9DCC-9C5DEDB81B15}" type="presOf" srcId="{0EF904AC-25C9-422D-9173-CC3D8AB83AE3}" destId="{23565A93-9FE9-45CF-9E69-E4727A3C653B}" srcOrd="0" destOrd="0" presId="urn:microsoft.com/office/officeart/2005/8/layout/vList5"/>
    <dgm:cxn modelId="{0D7EB884-738D-4B5F-A790-243520B91DA1}" type="presOf" srcId="{9E31D7FE-5DD7-4BAC-8E52-F32F35AF483F}" destId="{F84E7D1D-4D42-423B-9D23-C692A5F54CEE}" srcOrd="0" destOrd="0" presId="urn:microsoft.com/office/officeart/2005/8/layout/vList5"/>
    <dgm:cxn modelId="{6C028C6B-7E67-4C02-86FB-9CC19DDE7349}" srcId="{BA1F8132-77A6-4833-B2B7-C0796A55962D}" destId="{F8E46377-A995-42E2-A1C6-975FFDE81480}" srcOrd="0" destOrd="0" parTransId="{58AB23D5-176D-4B1D-B0F9-E21BDE483AEE}" sibTransId="{0AF608EC-E5B6-4CBD-BD3C-76475DC361E6}"/>
    <dgm:cxn modelId="{7640EE42-9F30-4F67-8A64-17872059D621}" type="presOf" srcId="{F8E46377-A995-42E2-A1C6-975FFDE81480}" destId="{F805A905-D8AB-424F-9774-98BEA542AACF}" srcOrd="0" destOrd="0" presId="urn:microsoft.com/office/officeart/2005/8/layout/vList5"/>
    <dgm:cxn modelId="{CA9C3B25-5A4F-46E1-BFAC-257544A01FB9}" srcId="{BA1F8132-77A6-4833-B2B7-C0796A55962D}" destId="{0EF904AC-25C9-422D-9173-CC3D8AB83AE3}" srcOrd="2" destOrd="0" parTransId="{2175B589-6C56-4D26-A3F0-F971AEA8DD35}" sibTransId="{C515E487-6B9D-467C-ABA6-615175ED73CC}"/>
    <dgm:cxn modelId="{A198C3F7-5295-460E-B82D-3AFBBADA9B2B}" srcId="{BA1F8132-77A6-4833-B2B7-C0796A55962D}" destId="{9E31D7FE-5DD7-4BAC-8E52-F32F35AF483F}" srcOrd="1" destOrd="0" parTransId="{D402E09B-88C4-4AFA-AC34-2100EE6AC25C}" sibTransId="{2C86F5A1-6212-4B0B-84E9-74C4C358C87F}"/>
    <dgm:cxn modelId="{9BF93472-C3C7-46A3-A2DD-BB3AC579CB71}" type="presParOf" srcId="{49112A74-4542-4D45-A78B-593EE1E493E1}" destId="{4C3602C3-60A7-4D74-9479-612A5245A024}" srcOrd="0" destOrd="0" presId="urn:microsoft.com/office/officeart/2005/8/layout/vList5"/>
    <dgm:cxn modelId="{E82D1891-47DD-485D-AB4D-03A0A5C3005C}" type="presParOf" srcId="{4C3602C3-60A7-4D74-9479-612A5245A024}" destId="{F805A905-D8AB-424F-9774-98BEA542AACF}" srcOrd="0" destOrd="0" presId="urn:microsoft.com/office/officeart/2005/8/layout/vList5"/>
    <dgm:cxn modelId="{A06FDDEB-3E6F-4C3F-947A-9536F1510E14}" type="presParOf" srcId="{49112A74-4542-4D45-A78B-593EE1E493E1}" destId="{4FC88C5E-4A1C-4E5D-9C7D-FA08B2BF626A}" srcOrd="1" destOrd="0" presId="urn:microsoft.com/office/officeart/2005/8/layout/vList5"/>
    <dgm:cxn modelId="{9DFB3B77-6F48-47B1-9FC1-5E7995D403BC}" type="presParOf" srcId="{49112A74-4542-4D45-A78B-593EE1E493E1}" destId="{F8BBA63E-0FE1-4AC6-9841-DAC287F851A6}" srcOrd="2" destOrd="0" presId="urn:microsoft.com/office/officeart/2005/8/layout/vList5"/>
    <dgm:cxn modelId="{3175E575-86A5-4449-BD3A-9131197CBE4B}" type="presParOf" srcId="{F8BBA63E-0FE1-4AC6-9841-DAC287F851A6}" destId="{F84E7D1D-4D42-423B-9D23-C692A5F54CEE}" srcOrd="0" destOrd="0" presId="urn:microsoft.com/office/officeart/2005/8/layout/vList5"/>
    <dgm:cxn modelId="{F114E812-2A73-4DBD-AD66-174BFE5D2148}" type="presParOf" srcId="{49112A74-4542-4D45-A78B-593EE1E493E1}" destId="{10FFBD08-226F-4933-AB88-83E31A0210AF}" srcOrd="3" destOrd="0" presId="urn:microsoft.com/office/officeart/2005/8/layout/vList5"/>
    <dgm:cxn modelId="{F13617BD-8D5D-49C4-BC45-805952F01F97}" type="presParOf" srcId="{49112A74-4542-4D45-A78B-593EE1E493E1}" destId="{D3F833CA-EA8D-4F53-B08E-D443A8496B17}" srcOrd="4" destOrd="0" presId="urn:microsoft.com/office/officeart/2005/8/layout/vList5"/>
    <dgm:cxn modelId="{C48AF874-FA1E-4418-907D-7BB6D03087C9}" type="presParOf" srcId="{D3F833CA-EA8D-4F53-B08E-D443A8496B17}" destId="{23565A93-9FE9-45CF-9E69-E4727A3C653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5A905-D8AB-424F-9774-98BEA542AACF}">
      <dsp:nvSpPr>
        <dsp:cNvPr id="0" name=""/>
        <dsp:cNvSpPr/>
      </dsp:nvSpPr>
      <dsp:spPr>
        <a:xfrm>
          <a:off x="2048256" y="1696"/>
          <a:ext cx="2304288" cy="11197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n>
                <a:noFill/>
              </a:ln>
            </a:rPr>
            <a:t>Telephone</a:t>
          </a:r>
          <a:endParaRPr lang="ru-RU" sz="3100" kern="1200" dirty="0">
            <a:ln>
              <a:noFill/>
            </a:ln>
          </a:endParaRPr>
        </a:p>
      </dsp:txBody>
      <dsp:txXfrm>
        <a:off x="2102919" y="56359"/>
        <a:ext cx="2194962" cy="1010456"/>
      </dsp:txXfrm>
    </dsp:sp>
    <dsp:sp modelId="{F84E7D1D-4D42-423B-9D23-C692A5F54CEE}">
      <dsp:nvSpPr>
        <dsp:cNvPr id="0" name=""/>
        <dsp:cNvSpPr/>
      </dsp:nvSpPr>
      <dsp:spPr>
        <a:xfrm>
          <a:off x="2048256" y="1177468"/>
          <a:ext cx="2304288" cy="11197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Washing machine</a:t>
          </a:r>
          <a:endParaRPr lang="ru-RU" sz="3100" kern="1200" dirty="0"/>
        </a:p>
      </dsp:txBody>
      <dsp:txXfrm>
        <a:off x="2102919" y="1232131"/>
        <a:ext cx="2194962" cy="1010456"/>
      </dsp:txXfrm>
    </dsp:sp>
    <dsp:sp modelId="{23565A93-9FE9-45CF-9E69-E4727A3C653B}">
      <dsp:nvSpPr>
        <dsp:cNvPr id="0" name=""/>
        <dsp:cNvSpPr/>
      </dsp:nvSpPr>
      <dsp:spPr>
        <a:xfrm>
          <a:off x="2048256" y="2353240"/>
          <a:ext cx="2304288" cy="11197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Internet</a:t>
          </a:r>
          <a:endParaRPr lang="ru-RU" sz="3100" kern="1200"/>
        </a:p>
      </dsp:txBody>
      <dsp:txXfrm>
        <a:off x="2102919" y="2407903"/>
        <a:ext cx="2194962" cy="1010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6DC16E-CD08-445F-B1D1-E562A0819500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77C69D-4F5F-465A-9F46-C4A3B0A648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smtClean="0"/>
              <a:t>3 inventions that changed our world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51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-171400"/>
            <a:ext cx="6325193" cy="13632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Primitive washing machine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340768"/>
            <a:ext cx="4488160" cy="33661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33" y="3563888"/>
            <a:ext cx="4392149" cy="329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9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Internet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4" y="1593777"/>
            <a:ext cx="4627773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48" y="-9841"/>
            <a:ext cx="4319952" cy="32072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518979"/>
            <a:ext cx="3317925" cy="331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9" b="22449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Adobe Caslon Pro Bold" pitchFamily="18" charset="0"/>
              </a:rPr>
              <a:t>Date of </a:t>
            </a:r>
            <a:r>
              <a:rPr lang="en-US" sz="2000" dirty="0" smtClean="0">
                <a:latin typeface="Adobe Caslon Pro Bold" pitchFamily="18" charset="0"/>
              </a:rPr>
              <a:t>Birth: June </a:t>
            </a:r>
            <a:r>
              <a:rPr lang="en-US" sz="2000" dirty="0">
                <a:latin typeface="Adobe Caslon Pro Bold" pitchFamily="18" charset="0"/>
              </a:rPr>
              <a:t>8, 1955 (56 years)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Adobe Caslon Pro Bold" pitchFamily="18" charset="0"/>
              </a:rPr>
              <a:t>Place of </a:t>
            </a:r>
            <a:r>
              <a:rPr lang="en-US" sz="2000" dirty="0" smtClean="0">
                <a:latin typeface="Adobe Caslon Pro Bold" pitchFamily="18" charset="0"/>
              </a:rPr>
              <a:t>Birth: London</a:t>
            </a:r>
            <a:r>
              <a:rPr lang="en-US" sz="2000" dirty="0">
                <a:latin typeface="Adobe Caslon Pro Bold" pitchFamily="18" charset="0"/>
              </a:rPr>
              <a:t>, England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Adobe Caslon Pro Bold" pitchFamily="18" charset="0"/>
              </a:rPr>
              <a:t>Country: United Kingdom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Adobe Caslon Pro Bold" pitchFamily="18" charset="0"/>
              </a:rPr>
              <a:t>inventor </a:t>
            </a:r>
            <a:r>
              <a:rPr lang="en-US" sz="2000" dirty="0">
                <a:latin typeface="Adobe Caslon Pro Bold" pitchFamily="18" charset="0"/>
              </a:rPr>
              <a:t>of the World Wide Web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Tim </a:t>
            </a:r>
            <a:r>
              <a:rPr lang="en-US" dirty="0"/>
              <a:t>Berners-Lee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6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64953" cy="277559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Browser </a:t>
            </a:r>
            <a:r>
              <a:rPr lang="en-US" dirty="0" smtClean="0"/>
              <a:t>–it’s </a:t>
            </a:r>
            <a:r>
              <a:rPr lang="en-US" dirty="0"/>
              <a:t>a computer program for viewing Web pages.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948" y="0"/>
            <a:ext cx="4924950" cy="4924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653136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The most famous browsers</a:t>
            </a:r>
            <a:r>
              <a:rPr lang="ru-RU" dirty="0" smtClean="0">
                <a:solidFill>
                  <a:schemeClr val="accent6"/>
                </a:solidFill>
              </a:rPr>
              <a:t>: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Google Chrome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Opera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Internet Explorer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Mozilla Firefox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Safari</a:t>
            </a:r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976"/>
            <a:ext cx="6512511" cy="1143000"/>
          </a:xfrm>
        </p:spPr>
        <p:txBody>
          <a:bodyPr/>
          <a:lstStyle/>
          <a:p>
            <a:r>
              <a:rPr lang="en-US" dirty="0" smtClean="0"/>
              <a:t>Internet services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977783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World Wide Web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Web forums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Blogs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Wikis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Online Stores</a:t>
            </a:r>
          </a:p>
          <a:p>
            <a:r>
              <a:rPr lang="en-US" sz="2400" dirty="0">
                <a:solidFill>
                  <a:srgbClr val="7030A0"/>
                </a:solidFill>
                <a:latin typeface="+mj-lt"/>
              </a:rPr>
              <a:t>S</a:t>
            </a:r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ocial Networks</a:t>
            </a:r>
          </a:p>
          <a:p>
            <a:r>
              <a:rPr lang="en-US" sz="2400" dirty="0">
                <a:solidFill>
                  <a:srgbClr val="7030A0"/>
                </a:solidFill>
                <a:latin typeface="+mj-lt"/>
              </a:rPr>
              <a:t>E</a:t>
            </a:r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-mail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Newsgroups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File-sharing networks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Electronic Payment Systems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Internet Radio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Internet TV</a:t>
            </a:r>
          </a:p>
          <a:p>
            <a:r>
              <a:rPr lang="en-US" sz="2400" dirty="0">
                <a:solidFill>
                  <a:srgbClr val="7030A0"/>
                </a:solidFill>
                <a:latin typeface="+mj-lt"/>
              </a:rPr>
              <a:t>M</a:t>
            </a:r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essengers</a:t>
            </a:r>
          </a:p>
          <a:p>
            <a:r>
              <a:rPr lang="en-US" sz="2400" dirty="0">
                <a:solidFill>
                  <a:srgbClr val="7030A0"/>
                </a:solidFill>
                <a:latin typeface="+mj-lt"/>
              </a:rPr>
              <a:t>S</a:t>
            </a:r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earch systems</a:t>
            </a:r>
          </a:p>
          <a:p>
            <a:r>
              <a:rPr lang="en-US" sz="2400" dirty="0" smtClean="0">
                <a:solidFill>
                  <a:srgbClr val="7030A0"/>
                </a:solidFill>
                <a:latin typeface="+mj-lt"/>
              </a:rPr>
              <a:t>Internet advertising</a:t>
            </a:r>
            <a:endParaRPr lang="en-US" sz="2400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778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1367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 </a:t>
            </a:r>
            <a:r>
              <a:rPr lang="en-US" dirty="0" smtClean="0"/>
              <a:t>great inventions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97009056"/>
              </p:ext>
            </p:extLst>
          </p:nvPr>
        </p:nvGraphicFramePr>
        <p:xfrm>
          <a:off x="1475656" y="2420888"/>
          <a:ext cx="6400800" cy="347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6479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3636085" cy="125849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TELEPHONE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787295"/>
            <a:ext cx="4016375" cy="27833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Telephone –it’s </a:t>
            </a:r>
            <a:r>
              <a:rPr lang="en-US" sz="2400" dirty="0">
                <a:solidFill>
                  <a:srgbClr val="7030A0"/>
                </a:solidFill>
              </a:rPr>
              <a:t>a device for transmitting and receiving sound in the distance.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3" b="20753"/>
          <a:stretch>
            <a:fillRect/>
          </a:stretch>
        </p:blipFill>
        <p:spPr>
          <a:xfrm>
            <a:off x="4499992" y="1196752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7887" y="836712"/>
            <a:ext cx="4270177" cy="3354618"/>
          </a:xfrm>
        </p:spPr>
        <p:txBody>
          <a:bodyPr>
            <a:noAutofit/>
          </a:bodyPr>
          <a:lstStyle/>
          <a:p>
            <a:endParaRPr lang="en-US" sz="2000" dirty="0">
              <a:latin typeface="Adobe Caslon Pro Bold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Adobe Caslon Pro Bold" pitchFamily="18" charset="0"/>
              </a:rPr>
              <a:t>Date of </a:t>
            </a:r>
            <a:r>
              <a:rPr lang="en-US" sz="2000" dirty="0" smtClean="0">
                <a:latin typeface="Adobe Caslon Pro Bold" pitchFamily="18" charset="0"/>
              </a:rPr>
              <a:t>Birth: March </a:t>
            </a:r>
            <a:r>
              <a:rPr lang="en-US" sz="2000" dirty="0">
                <a:latin typeface="Adobe Caslon Pro Bold" pitchFamily="18" charset="0"/>
              </a:rPr>
              <a:t>3, 1847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Adobe Caslon Pro Bold" pitchFamily="18" charset="0"/>
              </a:rPr>
              <a:t>Place of </a:t>
            </a:r>
            <a:r>
              <a:rPr lang="en-US" sz="2000" dirty="0" smtClean="0">
                <a:latin typeface="Adobe Caslon Pro Bold" pitchFamily="18" charset="0"/>
              </a:rPr>
              <a:t>Birth: Edinburgh</a:t>
            </a:r>
            <a:r>
              <a:rPr lang="en-US" sz="2000" dirty="0">
                <a:latin typeface="Adobe Caslon Pro Bold" pitchFamily="18" charset="0"/>
              </a:rPr>
              <a:t>, Scotland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latin typeface="Adobe Caslon Pro Bold" pitchFamily="18" charset="0"/>
              </a:rPr>
              <a:t>Date of </a:t>
            </a:r>
            <a:r>
              <a:rPr lang="en-US" sz="2000" dirty="0" smtClean="0">
                <a:latin typeface="Adobe Caslon Pro Bold" pitchFamily="18" charset="0"/>
              </a:rPr>
              <a:t>death: August </a:t>
            </a:r>
            <a:r>
              <a:rPr lang="en-US" sz="2000" dirty="0">
                <a:latin typeface="Adobe Caslon Pro Bold" pitchFamily="18" charset="0"/>
              </a:rPr>
              <a:t>2, 1922 (75 </a:t>
            </a:r>
            <a:r>
              <a:rPr lang="en-US" sz="2000" dirty="0" smtClean="0">
                <a:latin typeface="Adobe Caslon Pro Bold" pitchFamily="18" charset="0"/>
              </a:rPr>
              <a:t>years)</a:t>
            </a:r>
            <a:endParaRPr lang="en-US" sz="2000" dirty="0">
              <a:latin typeface="Adobe Caslon Pro Bold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latin typeface="Adobe Caslon Pro Bold" pitchFamily="18" charset="0"/>
              </a:rPr>
              <a:t>scientist</a:t>
            </a:r>
            <a:r>
              <a:rPr lang="en-US" sz="2000" dirty="0">
                <a:latin typeface="Adobe Caslon Pro Bold" pitchFamily="18" charset="0"/>
              </a:rPr>
              <a:t>, inventor and businessman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464420"/>
            <a:ext cx="7445132" cy="1628875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Alexander Graham Bell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9472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620688"/>
            <a:ext cx="4608512" cy="46162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3275856" cy="3744416"/>
          </a:xfrm>
        </p:spPr>
        <p:txBody>
          <a:bodyPr>
            <a:no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A copy of the original telephone Alexander Graham Bell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2423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18522"/>
            <a:ext cx="3346450" cy="333947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550" y="-6571"/>
            <a:ext cx="3346450" cy="343813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3100948" cy="460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8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01" y="836712"/>
            <a:ext cx="3636085" cy="125849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MOBILE PHONE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8640"/>
            <a:ext cx="4747154" cy="35603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3501008"/>
            <a:ext cx="3388660" cy="213951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Mobile phone is a phone for telephone services at a distance without wires.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9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4283968" cy="1690541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WASHING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52" y="731838"/>
            <a:ext cx="3763920" cy="489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Washing machine- it’s a machine for washing textiles (clothing, handbags and other things).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0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63" b="20163"/>
          <a:stretch>
            <a:fillRect/>
          </a:stretch>
        </p:blipFill>
        <p:spPr>
          <a:xfrm>
            <a:off x="4572000" y="1340768"/>
            <a:ext cx="4114800" cy="312780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6" y="1010486"/>
            <a:ext cx="3982146" cy="2274498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en-US" sz="2200" dirty="0" smtClean="0">
                <a:latin typeface="Adobe Caslon Pro Bold" pitchFamily="18" charset="0"/>
              </a:rPr>
              <a:t>Date of birth</a:t>
            </a:r>
            <a:r>
              <a:rPr lang="ru-RU" sz="2200" dirty="0"/>
              <a:t>:  </a:t>
            </a:r>
            <a:r>
              <a:rPr lang="en-US" sz="2200" dirty="0" smtClean="0">
                <a:latin typeface="Adobe Caslon Pro Bold" pitchFamily="18" charset="0"/>
              </a:rPr>
              <a:t>June 10, </a:t>
            </a:r>
            <a:r>
              <a:rPr lang="ru-RU" sz="2200" dirty="0" smtClean="0"/>
              <a:t>1723 </a:t>
            </a:r>
          </a:p>
          <a:p>
            <a:pPr>
              <a:buFont typeface="Courier New" pitchFamily="49" charset="0"/>
              <a:buChar char="o"/>
            </a:pPr>
            <a:r>
              <a:rPr lang="en-US" sz="2200" dirty="0" smtClean="0">
                <a:latin typeface="Adobe Caslon Pro Bold" pitchFamily="18" charset="0"/>
              </a:rPr>
              <a:t>Place of birth </a:t>
            </a:r>
            <a:r>
              <a:rPr lang="ru-RU" sz="2200" dirty="0" smtClean="0"/>
              <a:t>: </a:t>
            </a:r>
            <a:r>
              <a:rPr lang="en-US" sz="2200" dirty="0">
                <a:latin typeface="Adobe Caslon Pro Bold" pitchFamily="18" charset="0"/>
              </a:rPr>
              <a:t>Cheapside, London</a:t>
            </a:r>
            <a:endParaRPr lang="en-US" sz="2200" dirty="0" smtClean="0">
              <a:latin typeface="Adobe Caslon Pro Bold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sz="2200" dirty="0" smtClean="0">
                <a:latin typeface="Adobe Caslon Pro Bold" pitchFamily="18" charset="0"/>
              </a:rPr>
              <a:t>Date of death</a:t>
            </a:r>
            <a:r>
              <a:rPr lang="ru-RU" sz="2200" dirty="0" smtClean="0"/>
              <a:t>: </a:t>
            </a:r>
            <a:r>
              <a:rPr lang="en-US" sz="2200" dirty="0" smtClean="0">
                <a:latin typeface="Adobe Caslon Pro Bold" pitchFamily="18" charset="0"/>
              </a:rPr>
              <a:t>February 14, 1780 (57 years)</a:t>
            </a:r>
          </a:p>
          <a:p>
            <a:pPr>
              <a:buFont typeface="Courier New" pitchFamily="49" charset="0"/>
              <a:buChar char="o"/>
            </a:pPr>
            <a:r>
              <a:rPr lang="en-US" sz="2200" dirty="0">
                <a:latin typeface="Adobe Caslon Pro Bold" pitchFamily="18" charset="0"/>
              </a:rPr>
              <a:t>English politician, lawyer, philosopher</a:t>
            </a:r>
            <a:endParaRPr lang="en-US" sz="2200" dirty="0" smtClean="0">
              <a:latin typeface="Adobe Caslon Pro Bold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William Blackstone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</TotalTime>
  <Words>230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3 inventions that changed our world</vt:lpstr>
      <vt:lpstr>3 great inventions:</vt:lpstr>
      <vt:lpstr>TELEPHONE</vt:lpstr>
      <vt:lpstr>Alexander Graham Bell</vt:lpstr>
      <vt:lpstr>Презентация PowerPoint</vt:lpstr>
      <vt:lpstr>Презентация PowerPoint</vt:lpstr>
      <vt:lpstr>MOBILE PHONE</vt:lpstr>
      <vt:lpstr>WASHING MACHINE</vt:lpstr>
      <vt:lpstr>William Blackstone</vt:lpstr>
      <vt:lpstr>Primitive washing machine</vt:lpstr>
      <vt:lpstr>Internet</vt:lpstr>
      <vt:lpstr>Tim Berners-Lee</vt:lpstr>
      <vt:lpstr>Browser –it’s a computer program for viewing Web pages. </vt:lpstr>
      <vt:lpstr>Internet services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inventions that changed our world</dc:title>
  <dc:creator>TATYANA</dc:creator>
  <cp:lastModifiedBy>TATYANA</cp:lastModifiedBy>
  <cp:revision>5</cp:revision>
  <dcterms:created xsi:type="dcterms:W3CDTF">2012-02-26T16:42:37Z</dcterms:created>
  <dcterms:modified xsi:type="dcterms:W3CDTF">2012-02-26T17:40:47Z</dcterms:modified>
</cp:coreProperties>
</file>